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10"/>
  </p:normalViewPr>
  <p:slideViewPr>
    <p:cSldViewPr snapToGrid="0" snapToObjects="1">
      <p:cViewPr varScale="1">
        <p:scale>
          <a:sx n="120" d="100"/>
          <a:sy n="120" d="100"/>
        </p:scale>
        <p:origin x="20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9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2.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6096000" y="2053"/>
            <a:ext cx="3048000" cy="5141447"/>
          </a:xfrm>
          <a:prstGeom prst="roundRect">
            <a:avLst>
              <a:gd name="adj" fmla="val -30000"/>
            </a:avLst>
          </a:prstGeom>
          <a:solidFill>
            <a:srgbClr val="3A49EE"/>
          </a:solidFill>
          <a:ln/>
        </p:spPr>
        <p:txBody>
          <a:bodyPr wrap="square" lIns="169333" tIns="606976" rIns="169333" bIns="606976" rtlCol="0" anchor="ctr"/>
          <a:lstStyle/>
          <a:p>
            <a:pPr algn="ctr">
              <a:lnSpc>
                <a:spcPts val="1575"/>
              </a:lnSpc>
            </a:pPr>
            <a:endParaRPr lang="en-US" sz="1050" dirty="0"/>
          </a:p>
        </p:txBody>
      </p:sp>
      <p:pic>
        <p:nvPicPr>
          <p:cNvPr id="4" name="Image 0" descr="https://pitch-assets-ccb95893-de3f-4266-973c-20049231b248.s3.eu-west-1.amazonaws.com/b0f0ec1d-20bd-4b04-878d-028ab5c37e50?pitch-bytes=247&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620000" y="1619250"/>
            <a:ext cx="3048000" cy="3048000"/>
          </a:xfrm>
          <a:prstGeom prst="rect">
            <a:avLst/>
          </a:prstGeom>
        </p:spPr>
      </p:pic>
      <p:sp>
        <p:nvSpPr>
          <p:cNvPr id="5" name="Text 1"/>
          <p:cNvSpPr/>
          <p:nvPr/>
        </p:nvSpPr>
        <p:spPr>
          <a:xfrm>
            <a:off x="476776" y="2190509"/>
            <a:ext cx="5486400" cy="2476500"/>
          </a:xfrm>
          <a:prstGeom prst="rect">
            <a:avLst/>
          </a:prstGeom>
          <a:noFill/>
          <a:ln/>
        </p:spPr>
        <p:txBody>
          <a:bodyPr wrap="square" lIns="0" tIns="0" rIns="0" bIns="0" rtlCol="0" anchor="b"/>
          <a:lstStyle/>
          <a:p>
            <a:pPr algn="l">
              <a:lnSpc>
                <a:spcPts val="4875"/>
              </a:lnSpc>
            </a:pPr>
            <a:r>
              <a:rPr lang="en-US" sz="4900" b="0" kern="0" spc="-30" dirty="0">
                <a:solidFill>
                  <a:srgbClr val="0E0E0E"/>
                </a:solidFill>
                <a:latin typeface="Fraunces" pitchFamily="34" charset="0"/>
                <a:ea typeface="Fraunces" pitchFamily="34" charset="-122"/>
                <a:cs typeface="Fraunces" pitchFamily="34" charset="-120"/>
              </a:rPr>
              <a:t>Predicting EV Charging in Apartment Buildings</a:t>
            </a:r>
            <a:endParaRPr lang="en-US" sz="4875" dirty="0"/>
          </a:p>
        </p:txBody>
      </p:sp>
      <p:pic>
        <p:nvPicPr>
          <p:cNvPr id="6" name="Image 1" descr="https://pitch-assets-ccb95893-de3f-4266-973c-20049231b248.s3.eu-west-1.amazonaws.com/b0f0ec1d-20bd-4b04-878d-028ab5c37e50?pitch-bytes=247&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620000" y="1619250"/>
            <a:ext cx="3048000" cy="3048000"/>
          </a:xfrm>
          <a:prstGeom prst="rect">
            <a:avLst/>
          </a:prstGeom>
        </p:spPr>
      </p:pic>
      <p:pic>
        <p:nvPicPr>
          <p:cNvPr id="7" name="Image 2" descr="https://pitch-assets-ccb95893-de3f-4266-973c-20049231b248.s3.eu-west-1.amazonaws.com/b0f0ec1d-20bd-4b04-878d-028ab5c37e50?pitch-bytes=247&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6200000">
            <a:off x="6857047" y="599109"/>
            <a:ext cx="1524000" cy="1524000"/>
          </a:xfrm>
          <a:prstGeom prst="rect">
            <a:avLst/>
          </a:prstGeom>
        </p:spPr>
      </p:pic>
      <p:pic>
        <p:nvPicPr>
          <p:cNvPr id="8" name="Image 3" descr="https://external-media.api.pitch.com/provider/icons8/fluent-systems-regular/electric-vehicle.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3750" y="284846"/>
            <a:ext cx="514350" cy="5143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09671" y="1507112"/>
            <a:ext cx="3657600" cy="2600325"/>
          </a:xfrm>
          <a:prstGeom prst="rect">
            <a:avLst/>
          </a:prstGeom>
          <a:noFill/>
          <a:ln/>
        </p:spPr>
        <p:txBody>
          <a:bodyPr wrap="square" lIns="0" tIns="0" rIns="0" bIns="0" rtlCol="0" anchor="b"/>
          <a:lstStyle/>
          <a:p>
            <a:pPr algn="l"/>
            <a:r>
              <a:rPr lang="en-CA" sz="1100" b="0" i="0" u="none" strike="noStrike" dirty="0">
                <a:solidFill>
                  <a:srgbClr val="374151"/>
                </a:solidFill>
                <a:effectLst/>
                <a:latin typeface="DM Sans" pitchFamily="2" charset="77"/>
              </a:rPr>
              <a:t>The scatter plot visually examines the model's predictions on the test and validation sets. The proximity of points to the diagonal line reflects the alignment of predictions with the actual values. R-squared (R2) scores of 0.61 for the Test set and 0.70 for the Train set indicate a reasonably strong fit, capturing a substantial portion of the variance in both datasets.</a:t>
            </a:r>
          </a:p>
          <a:p>
            <a:pPr algn="l"/>
            <a:endParaRPr lang="en-CA" sz="1100" b="0" i="0" u="none" strike="noStrike" dirty="0">
              <a:solidFill>
                <a:srgbClr val="374151"/>
              </a:solidFill>
              <a:effectLst/>
              <a:latin typeface="DM Sans" pitchFamily="2" charset="77"/>
            </a:endParaRPr>
          </a:p>
          <a:p>
            <a:r>
              <a:rPr lang="en-US" sz="1100" b="0" dirty="0">
                <a:solidFill>
                  <a:srgbClr val="3A49EE"/>
                </a:solidFill>
                <a:latin typeface="DM Sans" pitchFamily="34" charset="0"/>
                <a:ea typeface="DM Sans" pitchFamily="34" charset="-122"/>
                <a:cs typeface="DM Sans" pitchFamily="34" charset="-120"/>
              </a:rPr>
              <a:t>Conclusion:</a:t>
            </a:r>
            <a:endParaRPr lang="en-US" sz="1050" dirty="0"/>
          </a:p>
          <a:p>
            <a:pPr algn="l"/>
            <a:r>
              <a:rPr lang="en-CA" sz="1100" b="0" i="0" u="none" strike="noStrike" dirty="0">
                <a:solidFill>
                  <a:srgbClr val="374151"/>
                </a:solidFill>
                <a:effectLst/>
                <a:latin typeface="DM Sans" pitchFamily="2" charset="77"/>
              </a:rPr>
              <a:t>The outcomes from the random forest regression model suggest that approximately 56-57% of the features effectively predict energy consumption.</a:t>
            </a:r>
          </a:p>
        </p:txBody>
      </p:sp>
      <p:sp>
        <p:nvSpPr>
          <p:cNvPr id="4" name="Text 1"/>
          <p:cNvSpPr/>
          <p:nvPr/>
        </p:nvSpPr>
        <p:spPr>
          <a:xfrm>
            <a:off x="472656" y="478326"/>
            <a:ext cx="3657600" cy="1143000"/>
          </a:xfrm>
          <a:prstGeom prst="rect">
            <a:avLst/>
          </a:prstGeom>
          <a:noFill/>
          <a:ln/>
        </p:spPr>
        <p:txBody>
          <a:bodyPr wrap="square" lIns="0" tIns="0" rIns="0" bIns="0" rtlCol="0" anchor="t"/>
          <a:lstStyle/>
          <a:p>
            <a:pPr algn="l">
              <a:lnSpc>
                <a:spcPts val="3000"/>
              </a:lnSpc>
            </a:pPr>
            <a:r>
              <a:rPr lang="en-US" sz="2400" b="0" dirty="0">
                <a:solidFill>
                  <a:srgbClr val="3A49EE"/>
                </a:solidFill>
                <a:latin typeface="Fraunces" pitchFamily="34" charset="0"/>
                <a:ea typeface="Fraunces" pitchFamily="34" charset="-122"/>
                <a:cs typeface="Fraunces" pitchFamily="34" charset="-120"/>
              </a:rPr>
              <a:t>Random Forest Regression Model Results</a:t>
            </a:r>
            <a:endParaRPr lang="en-US" sz="2400" dirty="0"/>
          </a:p>
        </p:txBody>
      </p:sp>
      <p:pic>
        <p:nvPicPr>
          <p:cNvPr id="5" name="Image 0"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r:embed="rId4"/>
              </a:ext>
            </a:extLst>
          </a:blip>
          <a:srcRect/>
          <a:stretch/>
        </p:blipFill>
        <p:spPr>
          <a:xfrm rot="16200000">
            <a:off x="1830024" y="4452903"/>
            <a:ext cx="1832641" cy="1832641"/>
          </a:xfrm>
          <a:prstGeom prst="rect">
            <a:avLst/>
          </a:prstGeom>
        </p:spPr>
      </p:pic>
      <p:pic>
        <p:nvPicPr>
          <p:cNvPr id="6" name="Image 1"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r:embed="rId4"/>
              </a:ext>
            </a:extLst>
          </a:blip>
          <a:srcRect/>
          <a:stretch/>
        </p:blipFill>
        <p:spPr>
          <a:xfrm>
            <a:off x="6191220" y="-825819"/>
            <a:ext cx="2667024" cy="2667024"/>
          </a:xfrm>
          <a:prstGeom prst="rect">
            <a:avLst/>
          </a:prstGeom>
        </p:spPr>
      </p:pic>
      <p:pic>
        <p:nvPicPr>
          <p:cNvPr id="7" name="Image 2" descr="https://pitch-assets-ccb95893-de3f-4266-973c-20049231b248.s3.eu-west-1.amazonaws.com/4d89701c-dcdb-4f30-8414-2be561adfd4a?pitch-bytes=97052&amp;pitch-content-type=image%2Fpng"/>
          <p:cNvPicPr>
            <a:picLocks noChangeAspect="1"/>
          </p:cNvPicPr>
          <p:nvPr/>
        </p:nvPicPr>
        <p:blipFill>
          <a:blip r:embed="rId5"/>
          <a:srcRect/>
          <a:stretch/>
        </p:blipFill>
        <p:spPr>
          <a:xfrm>
            <a:off x="3948511" y="618867"/>
            <a:ext cx="5099802" cy="34884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5048590" y="648799"/>
            <a:ext cx="3657600" cy="533400"/>
          </a:xfrm>
          <a:prstGeom prst="rect">
            <a:avLst/>
          </a:prstGeom>
          <a:noFill/>
          <a:ln/>
        </p:spPr>
        <p:txBody>
          <a:bodyPr wrap="square" lIns="0" tIns="0" rIns="0" bIns="0" rtlCol="0" anchor="t"/>
          <a:lstStyle/>
          <a:p>
            <a:pPr algn="l">
              <a:lnSpc>
                <a:spcPts val="4219"/>
              </a:lnSpc>
            </a:pPr>
            <a:r>
              <a:rPr lang="en-US" sz="3400" b="0" dirty="0">
                <a:solidFill>
                  <a:srgbClr val="3A49EE"/>
                </a:solidFill>
                <a:latin typeface="Fraunces" pitchFamily="34" charset="0"/>
                <a:ea typeface="Fraunces" pitchFamily="34" charset="-122"/>
                <a:cs typeface="Fraunces" pitchFamily="34" charset="-120"/>
              </a:rPr>
              <a:t>Residuals</a:t>
            </a:r>
            <a:endParaRPr lang="en-US" sz="3375" dirty="0"/>
          </a:p>
        </p:txBody>
      </p:sp>
      <p:sp>
        <p:nvSpPr>
          <p:cNvPr id="4" name="Text 1"/>
          <p:cNvSpPr/>
          <p:nvPr/>
        </p:nvSpPr>
        <p:spPr>
          <a:xfrm>
            <a:off x="5048590" y="1379093"/>
            <a:ext cx="3657600" cy="2000250"/>
          </a:xfrm>
          <a:prstGeom prst="rect">
            <a:avLst/>
          </a:prstGeom>
          <a:noFill/>
          <a:ln/>
        </p:spPr>
        <p:txBody>
          <a:bodyPr wrap="square" lIns="0" tIns="0" rIns="0" bIns="0" rtlCol="0" anchor="t"/>
          <a:lstStyle/>
          <a:p>
            <a:pPr algn="l">
              <a:lnSpc>
                <a:spcPts val="1575"/>
              </a:lnSpc>
            </a:pPr>
            <a:r>
              <a:rPr lang="en-US" sz="1100" b="0" dirty="0">
                <a:solidFill>
                  <a:srgbClr val="3A49EE"/>
                </a:solidFill>
                <a:latin typeface="DM Sans" pitchFamily="34" charset="0"/>
                <a:ea typeface="DM Sans" pitchFamily="34" charset="-122"/>
                <a:cs typeface="DM Sans" pitchFamily="34" charset="-120"/>
              </a:rPr>
              <a:t>Observation:</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The residuals are spread relatively evenly across the range of predicted values, it suggests homoscedasticity.</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The errors are normally distributed.</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The residuals that are centered around zero represent a well-fitted model.</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Outliers in the residuals may indicate data points that the model is not capturing well. Will need to be investigated.</a:t>
            </a:r>
            <a:endParaRPr lang="en-US" sz="1050" dirty="0"/>
          </a:p>
        </p:txBody>
      </p:sp>
      <p:pic>
        <p:nvPicPr>
          <p:cNvPr id="6" name="Image 0" descr="https://pitch-assets-ccb95893-de3f-4266-973c-20049231b248.s3.eu-west-1.amazonaws.com/7cd62942-d50b-4b1c-85f3-b356d6051ad3?pitch-bytes=24236&amp;pitch-content-type=image%2Fpng"/>
          <p:cNvPicPr>
            <a:picLocks noChangeAspect="1"/>
          </p:cNvPicPr>
          <p:nvPr/>
        </p:nvPicPr>
        <p:blipFill>
          <a:blip r:embed="rId3"/>
          <a:srcRect/>
          <a:stretch/>
        </p:blipFill>
        <p:spPr>
          <a:xfrm>
            <a:off x="2420" y="481840"/>
            <a:ext cx="4967487" cy="3422671"/>
          </a:xfrm>
          <a:prstGeom prst="rect">
            <a:avLst/>
          </a:prstGeom>
        </p:spPr>
      </p:pic>
      <p:pic>
        <p:nvPicPr>
          <p:cNvPr id="7" name="Image 1" descr="https://pitch-assets-ccb95893-de3f-4266-973c-20049231b248.s3.eu-west-1.amazonaws.com/b0f0ec1d-20bd-4b04-878d-028ab5c37e50?pitch-bytes=247&amp;pitch-content-type=image%2Fsvg%2Bxml"/>
          <p:cNvPicPr>
            <a:picLocks noChangeAspect="1"/>
          </p:cNvPicPr>
          <p:nvPr/>
        </p:nvPicPr>
        <p:blipFill>
          <a:blip r:embed="rId4">
            <a:alphaModFix amt="15000"/>
            <a:extLst>
              <a:ext uri="{96DAC541-7B7A-43D3-8B79-37D633B846F1}">
                <asvg:svgBlip xmlns:asvg="http://schemas.microsoft.com/office/drawing/2016/SVG/main" r:embed="rId5"/>
              </a:ext>
            </a:extLst>
          </a:blip>
          <a:srcRect/>
          <a:stretch/>
        </p:blipFill>
        <p:spPr>
          <a:xfrm rot="16200000">
            <a:off x="1830024" y="4452903"/>
            <a:ext cx="1832641" cy="1832641"/>
          </a:xfrm>
          <a:prstGeom prst="rect">
            <a:avLst/>
          </a:prstGeom>
        </p:spPr>
      </p:pic>
      <p:pic>
        <p:nvPicPr>
          <p:cNvPr id="8" name="Image 2" descr="https://pitch-assets-ccb95893-de3f-4266-973c-20049231b248.s3.eu-west-1.amazonaws.com/b0f0ec1d-20bd-4b04-878d-028ab5c37e50?pitch-bytes=247&amp;pitch-content-type=image%2Fsvg%2Bxml"/>
          <p:cNvPicPr>
            <a:picLocks noChangeAspect="1"/>
          </p:cNvPicPr>
          <p:nvPr/>
        </p:nvPicPr>
        <p:blipFill>
          <a:blip r:embed="rId4">
            <a:alphaModFix amt="15000"/>
            <a:extLst>
              <a:ext uri="{96DAC541-7B7A-43D3-8B79-37D633B846F1}">
                <asvg:svgBlip xmlns:asvg="http://schemas.microsoft.com/office/drawing/2016/SVG/main" r:embed="rId5"/>
              </a:ext>
            </a:extLst>
          </a:blip>
          <a:srcRect/>
          <a:stretch/>
        </p:blipFill>
        <p:spPr>
          <a:xfrm>
            <a:off x="6191220" y="-825819"/>
            <a:ext cx="2667024" cy="26670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571500" y="390525"/>
            <a:ext cx="3657600" cy="333375"/>
          </a:xfrm>
          <a:prstGeom prst="rect">
            <a:avLst/>
          </a:prstGeom>
          <a:noFill/>
          <a:ln/>
        </p:spPr>
        <p:txBody>
          <a:bodyPr wrap="square" lIns="0" tIns="0" rIns="0" bIns="0" rtlCol="0" anchor="t"/>
          <a:lstStyle/>
          <a:p>
            <a:pPr algn="l">
              <a:lnSpc>
                <a:spcPts val="2625"/>
              </a:lnSpc>
            </a:pPr>
            <a:r>
              <a:rPr lang="en-US" sz="2100" b="0" dirty="0">
                <a:solidFill>
                  <a:srgbClr val="3A49EE"/>
                </a:solidFill>
                <a:latin typeface="Fraunces" pitchFamily="34" charset="0"/>
                <a:ea typeface="Fraunces" pitchFamily="34" charset="-122"/>
                <a:cs typeface="Fraunces" pitchFamily="34" charset="-120"/>
              </a:rPr>
              <a:t>Conclusion</a:t>
            </a:r>
            <a:endParaRPr lang="en-US" sz="2100" dirty="0"/>
          </a:p>
        </p:txBody>
      </p:sp>
      <p:sp>
        <p:nvSpPr>
          <p:cNvPr id="4" name="Shape 1"/>
          <p:cNvSpPr/>
          <p:nvPr/>
        </p:nvSpPr>
        <p:spPr>
          <a:xfrm>
            <a:off x="4570528" y="828"/>
            <a:ext cx="4572000" cy="5143500"/>
          </a:xfrm>
          <a:prstGeom prst="roundRect">
            <a:avLst>
              <a:gd name="adj" fmla="val -20000"/>
            </a:avLst>
          </a:prstGeom>
          <a:solidFill>
            <a:srgbClr val="3A49EE"/>
          </a:solidFill>
          <a:ln/>
        </p:spPr>
        <p:txBody>
          <a:bodyPr/>
          <a:lstStyle/>
          <a:p>
            <a:endParaRPr lang="en-US"/>
          </a:p>
        </p:txBody>
      </p:sp>
      <p:pic>
        <p:nvPicPr>
          <p:cNvPr id="5" name="Image 0" descr="https://pitch-assets-ccb95893-de3f-4266-973c-20049231b248.s3.eu-west-1.amazonaws.com/801ce964-d44f-41e8-9f46-a8aa1d34932f?pitch-bytes=544990&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28461" y="2701344"/>
            <a:ext cx="4286250" cy="3974244"/>
          </a:xfrm>
          <a:prstGeom prst="rect">
            <a:avLst/>
          </a:prstGeom>
        </p:spPr>
      </p:pic>
      <p:pic>
        <p:nvPicPr>
          <p:cNvPr id="6" name="Image 1" descr="https://pitch-assets-ccb95893-de3f-4266-973c-20049231b248.s3.eu-west-1.amazonaws.com/f47c6e1f-0b43-4cea-93a7-c390fe920c7f?pitch-bytes=545777&amp;pitch-content-type=image%2Fsvg%2Bxml"/>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069569" y="-581623"/>
            <a:ext cx="2857500" cy="3770379"/>
          </a:xfrm>
          <a:prstGeom prst="rect">
            <a:avLst/>
          </a:prstGeom>
        </p:spPr>
      </p:pic>
      <p:sp>
        <p:nvSpPr>
          <p:cNvPr id="7" name="Text 2"/>
          <p:cNvSpPr/>
          <p:nvPr/>
        </p:nvSpPr>
        <p:spPr>
          <a:xfrm>
            <a:off x="571960" y="3030897"/>
            <a:ext cx="3657600" cy="1600200"/>
          </a:xfrm>
          <a:prstGeom prst="rect">
            <a:avLst/>
          </a:prstGeom>
          <a:noFill/>
          <a:ln/>
        </p:spPr>
        <p:txBody>
          <a:bodyPr wrap="square" lIns="0" tIns="0" rIns="0" bIns="0" rtlCol="0" anchor="b"/>
          <a:lstStyle/>
          <a:p>
            <a:pPr algn="l">
              <a:lnSpc>
                <a:spcPts val="1575"/>
              </a:lnSpc>
            </a:pPr>
            <a:r>
              <a:rPr lang="en-US" sz="1100" b="0" dirty="0">
                <a:solidFill>
                  <a:srgbClr val="0E0E0E"/>
                </a:solidFill>
                <a:latin typeface="DM Sans" pitchFamily="34" charset="0"/>
                <a:ea typeface="DM Sans" pitchFamily="34" charset="-122"/>
                <a:cs typeface="DM Sans" pitchFamily="34" charset="-120"/>
              </a:rPr>
              <a:t>Firstly, at a societal level, optimizing energy consumption in residential EV charging can contribute to overall energy efficiency and sustainability.</a:t>
            </a:r>
            <a:endParaRPr lang="en-US" sz="1050" dirty="0"/>
          </a:p>
          <a:p>
            <a:pPr algn="l">
              <a:lnSpc>
                <a:spcPts val="1575"/>
              </a:lnSpc>
            </a:pPr>
            <a:r>
              <a:rPr lang="en-US" sz="1100" b="0" dirty="0">
                <a:solidFill>
                  <a:srgbClr val="0E0E0E"/>
                </a:solidFill>
                <a:latin typeface="DM Sans" pitchFamily="34" charset="0"/>
                <a:ea typeface="DM Sans" pitchFamily="34" charset="-122"/>
                <a:cs typeface="DM Sans" pitchFamily="34" charset="-120"/>
              </a:rPr>
              <a:t>From a business standpoint, property managers and energy providers can gain from implementing efficient energy management, leading to reduced costs, optimized infrastructure investments, and an improved charging experience for EV users.</a:t>
            </a:r>
            <a:endParaRPr lang="en-US" sz="1050" dirty="0"/>
          </a:p>
        </p:txBody>
      </p:sp>
      <p:pic>
        <p:nvPicPr>
          <p:cNvPr id="8" name="Image 2" descr="https://pitch-assets-ccb95893-de3f-4266-973c-20049231b248.s3.eu-west-1.amazonaws.com/5eff60cd-af95-447c-b79c-b6610fcc9d5a?pitch-bytes=3350021&amp;pitch-content-type=image%2Fpng"/>
          <p:cNvPicPr>
            <a:picLocks noChangeAspect="1"/>
          </p:cNvPicPr>
          <p:nvPr/>
        </p:nvPicPr>
        <p:blipFill>
          <a:blip r:embed="rId7"/>
          <a:srcRect/>
          <a:stretch/>
        </p:blipFill>
        <p:spPr>
          <a:xfrm>
            <a:off x="5737112" y="1174934"/>
            <a:ext cx="2236968" cy="2793925"/>
          </a:xfrm>
          <a:prstGeom prst="rect">
            <a:avLst/>
          </a:prstGeom>
          <a:effectLst>
            <a:outerShdw blurRad="406400" dist="50800" dir="5400000" algn="bl" rotWithShape="0">
              <a:srgbClr val="000000">
                <a:alpha val="1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r:embed="rId4"/>
              </a:ext>
            </a:extLst>
          </a:blip>
          <a:srcRect/>
          <a:stretch/>
        </p:blipFill>
        <p:spPr>
          <a:xfrm>
            <a:off x="6191220" y="-825819"/>
            <a:ext cx="2667024" cy="2667024"/>
          </a:xfrm>
          <a:prstGeom prst="rect">
            <a:avLst/>
          </a:prstGeom>
        </p:spPr>
      </p:pic>
      <p:pic>
        <p:nvPicPr>
          <p:cNvPr id="4" name="Image 1"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r:embed="rId4"/>
              </a:ext>
            </a:extLst>
          </a:blip>
          <a:srcRect/>
          <a:stretch/>
        </p:blipFill>
        <p:spPr>
          <a:xfrm rot="16200000">
            <a:off x="8456790" y="3480530"/>
            <a:ext cx="1219954" cy="1219954"/>
          </a:xfrm>
          <a:prstGeom prst="rect">
            <a:avLst/>
          </a:prstGeom>
        </p:spPr>
      </p:pic>
      <p:sp>
        <p:nvSpPr>
          <p:cNvPr id="5" name="Text 0"/>
          <p:cNvSpPr/>
          <p:nvPr/>
        </p:nvSpPr>
        <p:spPr>
          <a:xfrm>
            <a:off x="474003" y="476055"/>
            <a:ext cx="6400800" cy="533400"/>
          </a:xfrm>
          <a:prstGeom prst="rect">
            <a:avLst/>
          </a:prstGeom>
          <a:noFill/>
          <a:ln/>
        </p:spPr>
        <p:txBody>
          <a:bodyPr wrap="square" lIns="0" tIns="0" rIns="0" bIns="0" rtlCol="0" anchor="t"/>
          <a:lstStyle/>
          <a:p>
            <a:pPr algn="l">
              <a:lnSpc>
                <a:spcPts val="4219"/>
              </a:lnSpc>
            </a:pPr>
            <a:r>
              <a:rPr lang="en-US" sz="3400" b="0" dirty="0">
                <a:solidFill>
                  <a:srgbClr val="3A49EE"/>
                </a:solidFill>
                <a:latin typeface="Fraunces" pitchFamily="34" charset="0"/>
                <a:ea typeface="Fraunces" pitchFamily="34" charset="-122"/>
                <a:cs typeface="Fraunces" pitchFamily="34" charset="-120"/>
              </a:rPr>
              <a:t>Next Step:</a:t>
            </a:r>
            <a:endParaRPr lang="en-US" sz="3375" dirty="0"/>
          </a:p>
        </p:txBody>
      </p:sp>
      <p:sp>
        <p:nvSpPr>
          <p:cNvPr id="9" name="Text 4"/>
          <p:cNvSpPr/>
          <p:nvPr/>
        </p:nvSpPr>
        <p:spPr>
          <a:xfrm>
            <a:off x="476250" y="1430318"/>
            <a:ext cx="7315200" cy="1666875"/>
          </a:xfrm>
          <a:prstGeom prst="rect">
            <a:avLst/>
          </a:prstGeom>
          <a:noFill/>
          <a:ln/>
        </p:spPr>
        <p:txBody>
          <a:bodyPr wrap="none" lIns="0" tIns="0" rIns="0" bIns="0" rtlCol="0" anchor="t">
            <a:spAutoFit/>
          </a:bodyPr>
          <a:lstStyle/>
          <a:p>
            <a:pPr algn="l">
              <a:lnSpc>
                <a:spcPts val="2625"/>
              </a:lnSpc>
            </a:pPr>
            <a:r>
              <a:rPr lang="en-US" sz="2100" b="0" dirty="0">
                <a:solidFill>
                  <a:srgbClr val="0E0E0E"/>
                </a:solidFill>
                <a:latin typeface="Fraunces" pitchFamily="34" charset="0"/>
                <a:ea typeface="Fraunces" pitchFamily="34" charset="-122"/>
                <a:cs typeface="Fraunces" pitchFamily="34" charset="-120"/>
              </a:rPr>
              <a:t>Go back to EDA </a:t>
            </a:r>
            <a:endParaRPr lang="en-US" sz="2100" dirty="0"/>
          </a:p>
          <a:p>
            <a:pPr algn="l">
              <a:lnSpc>
                <a:spcPts val="2625"/>
              </a:lnSpc>
            </a:pPr>
            <a:r>
              <a:rPr lang="en-US" sz="2100" b="0" dirty="0">
                <a:solidFill>
                  <a:srgbClr val="0E0E0E"/>
                </a:solidFill>
                <a:latin typeface="Fraunces" pitchFamily="34" charset="0"/>
                <a:ea typeface="Fraunces" pitchFamily="34" charset="-122"/>
                <a:cs typeface="Fraunces" pitchFamily="34" charset="-120"/>
              </a:rPr>
              <a:t>Feature Engineering</a:t>
            </a:r>
            <a:endParaRPr lang="en-US" sz="2100" dirty="0"/>
          </a:p>
          <a:p>
            <a:pPr algn="l">
              <a:lnSpc>
                <a:spcPts val="2625"/>
              </a:lnSpc>
            </a:pPr>
            <a:r>
              <a:rPr lang="en-US" sz="2100" b="0" dirty="0">
                <a:solidFill>
                  <a:srgbClr val="0E0E0E"/>
                </a:solidFill>
                <a:latin typeface="Fraunces" pitchFamily="34" charset="0"/>
                <a:ea typeface="Fraunces" pitchFamily="34" charset="-122"/>
                <a:cs typeface="Fraunces" pitchFamily="34" charset="-120"/>
              </a:rPr>
              <a:t>Model Evaluation and Fine-Tuning</a:t>
            </a:r>
            <a:endParaRPr lang="en-US" sz="2100" dirty="0"/>
          </a:p>
          <a:p>
            <a:pPr algn="l">
              <a:lnSpc>
                <a:spcPts val="2625"/>
              </a:lnSpc>
            </a:pPr>
            <a:r>
              <a:rPr lang="en-US" sz="2100" b="0" dirty="0">
                <a:solidFill>
                  <a:srgbClr val="0E0E0E"/>
                </a:solidFill>
                <a:latin typeface="Fraunces" pitchFamily="34" charset="0"/>
                <a:ea typeface="Fraunces" pitchFamily="34" charset="-122"/>
                <a:cs typeface="Fraunces" pitchFamily="34" charset="-120"/>
              </a:rPr>
              <a:t>Deeplearning models</a:t>
            </a:r>
            <a:endParaRPr lang="en-US" sz="2100" dirty="0"/>
          </a:p>
          <a:p>
            <a:pPr algn="l">
              <a:lnSpc>
                <a:spcPts val="2625"/>
              </a:lnSpc>
            </a:pPr>
            <a:r>
              <a:rPr lang="en-US" sz="2100" b="0" dirty="0">
                <a:solidFill>
                  <a:srgbClr val="0E0E0E"/>
                </a:solidFill>
                <a:latin typeface="Fraunces" pitchFamily="34" charset="0"/>
                <a:ea typeface="Fraunces" pitchFamily="34" charset="-122"/>
                <a:cs typeface="Fraunces" pitchFamily="34" charset="-120"/>
              </a:rPr>
              <a:t>Reinforcement learning to optimize energy consumption</a:t>
            </a:r>
            <a:endParaRPr lang="en-US" sz="2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77366" y="2143125"/>
            <a:ext cx="8229600" cy="762000"/>
          </a:xfrm>
          <a:prstGeom prst="rect">
            <a:avLst/>
          </a:prstGeom>
          <a:noFill/>
          <a:ln/>
        </p:spPr>
        <p:txBody>
          <a:bodyPr wrap="square" lIns="0" tIns="0" rIns="0" bIns="0" rtlCol="0" anchor="ctr"/>
          <a:lstStyle/>
          <a:p>
            <a:pPr algn="ctr">
              <a:lnSpc>
                <a:spcPts val="3000"/>
              </a:lnSpc>
            </a:pPr>
            <a:r>
              <a:rPr lang="en-US" sz="2400" b="0" dirty="0">
                <a:solidFill>
                  <a:srgbClr val="0E0E0E"/>
                </a:solidFill>
                <a:latin typeface="Fraunces" pitchFamily="34" charset="0"/>
                <a:ea typeface="Fraunces" pitchFamily="34" charset="-122"/>
                <a:cs typeface="Fraunces" pitchFamily="34" charset="-120"/>
              </a:rPr>
              <a:t>“If you torture the data long enough, it will confess to anything”</a:t>
            </a:r>
            <a:endParaRPr lang="en-US" sz="2400" dirty="0"/>
          </a:p>
        </p:txBody>
      </p:sp>
      <p:sp>
        <p:nvSpPr>
          <p:cNvPr id="4" name="Text 1"/>
          <p:cNvSpPr/>
          <p:nvPr/>
        </p:nvSpPr>
        <p:spPr>
          <a:xfrm>
            <a:off x="1175193" y="3525832"/>
            <a:ext cx="7315200" cy="200025"/>
          </a:xfrm>
          <a:prstGeom prst="rect">
            <a:avLst/>
          </a:prstGeom>
          <a:noFill/>
          <a:ln/>
        </p:spPr>
        <p:txBody>
          <a:bodyPr wrap="square" lIns="0" tIns="0" rIns="0" bIns="0" rtlCol="0" anchor="ctr"/>
          <a:lstStyle/>
          <a:p>
            <a:pPr algn="ctr">
              <a:lnSpc>
                <a:spcPts val="1575"/>
              </a:lnSpc>
            </a:pPr>
            <a:r>
              <a:rPr lang="en-US" sz="1100" b="0" dirty="0">
                <a:solidFill>
                  <a:srgbClr val="0E0E0E"/>
                </a:solidFill>
                <a:latin typeface="DM Sans" pitchFamily="34" charset="0"/>
                <a:ea typeface="DM Sans" pitchFamily="34" charset="-122"/>
                <a:cs typeface="DM Sans" pitchFamily="34" charset="-120"/>
              </a:rPr>
              <a:t>Ronald Coase</a:t>
            </a:r>
            <a:endParaRPr lang="en-US" sz="1050" dirty="0"/>
          </a:p>
        </p:txBody>
      </p:sp>
      <p:sp>
        <p:nvSpPr>
          <p:cNvPr id="5" name="Text 2"/>
          <p:cNvSpPr/>
          <p:nvPr/>
        </p:nvSpPr>
        <p:spPr>
          <a:xfrm>
            <a:off x="476250" y="498238"/>
            <a:ext cx="8229600" cy="214312"/>
          </a:xfrm>
          <a:prstGeom prst="rect">
            <a:avLst/>
          </a:prstGeom>
          <a:noFill/>
          <a:ln/>
        </p:spPr>
        <p:txBody>
          <a:bodyPr wrap="square" lIns="0" tIns="0" rIns="0" bIns="0" rtlCol="0" anchor="ctr"/>
          <a:lstStyle/>
          <a:p>
            <a:pPr algn="ctr">
              <a:lnSpc>
                <a:spcPts val="1688"/>
              </a:lnSpc>
            </a:pPr>
            <a:r>
              <a:rPr lang="en-US" sz="1400" b="0" dirty="0">
                <a:solidFill>
                  <a:srgbClr val="3A49EE"/>
                </a:solidFill>
                <a:latin typeface="Fraunces" pitchFamily="34" charset="0"/>
                <a:ea typeface="Fraunces" pitchFamily="34" charset="-122"/>
                <a:cs typeface="Fraunces" pitchFamily="34" charset="-120"/>
              </a:rPr>
              <a:t>A quote</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3" name="Image 0" descr="https://images.unsplash.com/photo-1615829386703-e2bb66a7cb7d?crop=entropy&amp;cs=tinysrgb&amp;fit=max&amp;fm=jpg&amp;ixid=M3wyMTIyMnwwfDF8c2VhcmNofDF8fGVsZWN0cmljJTIwdmVoaWNsZSUyMGNoYXJnaW5nfGVufDF8MXx8fDE3MDY4NTkyMTV8MA&amp;ixlib=rb-4.0.3&amp;q=80&amp;w=1080"/>
          <p:cNvPicPr>
            <a:picLocks noChangeAspect="1"/>
          </p:cNvPicPr>
          <p:nvPr/>
        </p:nvPicPr>
        <p:blipFill>
          <a:blip r:embed="rId3"/>
          <a:srcRect t="4136" b="20864"/>
          <a:stretch/>
        </p:blipFill>
        <p:spPr>
          <a:xfrm>
            <a:off x="4572801" y="-1635"/>
            <a:ext cx="4572000" cy="5143500"/>
          </a:xfrm>
          <a:prstGeom prst="rect">
            <a:avLst/>
          </a:prstGeom>
        </p:spPr>
      </p:pic>
      <p:sp>
        <p:nvSpPr>
          <p:cNvPr id="4" name="Text 0"/>
          <p:cNvSpPr/>
          <p:nvPr/>
        </p:nvSpPr>
        <p:spPr>
          <a:xfrm>
            <a:off x="476631" y="476055"/>
            <a:ext cx="3657600" cy="333375"/>
          </a:xfrm>
          <a:prstGeom prst="rect">
            <a:avLst/>
          </a:prstGeom>
          <a:noFill/>
          <a:ln/>
        </p:spPr>
        <p:txBody>
          <a:bodyPr wrap="square" lIns="0" tIns="0" rIns="0" bIns="0" rtlCol="0" anchor="t"/>
          <a:lstStyle/>
          <a:p>
            <a:pPr algn="l">
              <a:lnSpc>
                <a:spcPts val="2625"/>
              </a:lnSpc>
            </a:pPr>
            <a:r>
              <a:rPr lang="en-US" sz="2100" b="0" dirty="0">
                <a:solidFill>
                  <a:srgbClr val="3A49EE"/>
                </a:solidFill>
                <a:latin typeface="Fraunces" pitchFamily="34" charset="0"/>
                <a:ea typeface="Fraunces" pitchFamily="34" charset="-122"/>
                <a:cs typeface="Fraunces" pitchFamily="34" charset="-120"/>
              </a:rPr>
              <a:t>Introduction</a:t>
            </a:r>
            <a:endParaRPr lang="en-US" sz="2100" dirty="0"/>
          </a:p>
        </p:txBody>
      </p:sp>
      <p:sp>
        <p:nvSpPr>
          <p:cNvPr id="5" name="Text 1"/>
          <p:cNvSpPr/>
          <p:nvPr/>
        </p:nvSpPr>
        <p:spPr>
          <a:xfrm>
            <a:off x="476347" y="945190"/>
            <a:ext cx="3657600" cy="1200150"/>
          </a:xfrm>
          <a:prstGeom prst="rect">
            <a:avLst/>
          </a:prstGeom>
          <a:noFill/>
          <a:ln/>
        </p:spPr>
        <p:txBody>
          <a:bodyPr wrap="square" lIns="0" tIns="0" rIns="0" bIns="0" rtlCol="0" anchor="t"/>
          <a:lstStyle/>
          <a:p>
            <a:pPr algn="l">
              <a:lnSpc>
                <a:spcPts val="1575"/>
              </a:lnSpc>
            </a:pPr>
            <a:r>
              <a:rPr lang="en-US" sz="1100" b="0" dirty="0">
                <a:solidFill>
                  <a:srgbClr val="0E0E0E"/>
                </a:solidFill>
                <a:latin typeface="DM Sans" pitchFamily="34" charset="0"/>
                <a:ea typeface="DM Sans" pitchFamily="34" charset="-122"/>
                <a:cs typeface="DM Sans" pitchFamily="34" charset="-120"/>
              </a:rPr>
              <a:t>In a world moving towards sustainability, as traditional fuel resources depleting and environmental worries grow, there is a notable shift towards electric solutions. More individuals are opting for electric vehicles (EVs), and countries are actively planning to fully embrace the reliance on EVs for a more sustainable future.</a:t>
            </a:r>
            <a:endParaRPr lang="en-US" sz="1050" dirty="0"/>
          </a:p>
        </p:txBody>
      </p:sp>
      <p:sp>
        <p:nvSpPr>
          <p:cNvPr id="6" name="Shape 2"/>
          <p:cNvSpPr/>
          <p:nvPr/>
        </p:nvSpPr>
        <p:spPr>
          <a:xfrm>
            <a:off x="474099" y="4454539"/>
            <a:ext cx="3619500" cy="0"/>
          </a:xfrm>
          <a:prstGeom prst="line">
            <a:avLst/>
          </a:prstGeom>
          <a:solidFill>
            <a:srgbClr val="3A49EE"/>
          </a:solidFill>
          <a:ln w="5292">
            <a:solidFill>
              <a:srgbClr val="0E0E0E"/>
            </a:solidFill>
            <a:prstDash val="solid"/>
            <a:headEnd type="none"/>
            <a:tailEnd type="none"/>
          </a:ln>
        </p:spPr>
        <p:txBody>
          <a:bodyPr/>
          <a:lstStyle/>
          <a:p>
            <a:endParaRPr lang="en-US"/>
          </a:p>
        </p:txBody>
      </p:sp>
      <p:sp>
        <p:nvSpPr>
          <p:cNvPr id="7" name="Text 3"/>
          <p:cNvSpPr/>
          <p:nvPr/>
        </p:nvSpPr>
        <p:spPr>
          <a:xfrm>
            <a:off x="476250" y="4547404"/>
            <a:ext cx="1828800" cy="119062"/>
          </a:xfrm>
          <a:prstGeom prst="rect">
            <a:avLst/>
          </a:prstGeom>
          <a:noFill/>
          <a:ln/>
        </p:spPr>
        <p:txBody>
          <a:bodyPr wrap="square" lIns="0" tIns="0" rIns="0" bIns="0" rtlCol="0" anchor="b"/>
          <a:lstStyle/>
          <a:p>
            <a:pPr algn="l">
              <a:lnSpc>
                <a:spcPts val="938"/>
              </a:lnSpc>
            </a:pPr>
            <a:r>
              <a:rPr lang="en-US" sz="800" b="0" kern="0" spc="60" dirty="0">
                <a:solidFill>
                  <a:srgbClr val="0E0E0E"/>
                </a:solidFill>
                <a:latin typeface="DM Sans" pitchFamily="34" charset="0"/>
                <a:ea typeface="DM Sans" pitchFamily="34" charset="-122"/>
                <a:cs typeface="DM Sans" pitchFamily="34" charset="-120"/>
              </a:rPr>
              <a:t>02 FEBRUARY 2024</a:t>
            </a:r>
            <a:endParaRPr lang="en-US" sz="750" dirty="0"/>
          </a:p>
        </p:txBody>
      </p:sp>
      <p:sp>
        <p:nvSpPr>
          <p:cNvPr id="8" name="Text 4"/>
          <p:cNvSpPr/>
          <p:nvPr/>
        </p:nvSpPr>
        <p:spPr>
          <a:xfrm>
            <a:off x="2332197" y="4547404"/>
            <a:ext cx="1828800" cy="119062"/>
          </a:xfrm>
          <a:prstGeom prst="rect">
            <a:avLst/>
          </a:prstGeom>
          <a:noFill/>
          <a:ln/>
        </p:spPr>
        <p:txBody>
          <a:bodyPr wrap="square" lIns="0" tIns="0" rIns="0" bIns="0" rtlCol="0" anchor="b"/>
          <a:lstStyle/>
          <a:p>
            <a:pPr algn="r">
              <a:lnSpc>
                <a:spcPts val="938"/>
              </a:lnSpc>
            </a:pPr>
            <a:r>
              <a:rPr lang="en-US" sz="800" b="0" kern="0" spc="60" dirty="0">
                <a:solidFill>
                  <a:srgbClr val="0E0E0E"/>
                </a:solidFill>
                <a:latin typeface="DM Sans" pitchFamily="34" charset="0"/>
                <a:ea typeface="DM Sans" pitchFamily="34" charset="-122"/>
                <a:cs typeface="DM Sans" pitchFamily="34" charset="-120"/>
              </a:rPr>
              <a:t>ZHASSULAN YESHMUKHAMETOV</a:t>
            </a:r>
            <a:endParaRPr lang="en-US" sz="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3" name="Image 0" descr="https://images.unsplash.com/photo-1529704193007-e8c78f0f46f9?crop=entropy&amp;cs=tinysrgb&amp;fit=max&amp;fm=jpg&amp;ixid=M3wyMTIyMnwwfDF8c2VhcmNofDV8fGVuZXJneSUyMGNvbnN1bXB0aW9ufGVufDF8MXx8fDE3MDY4NTkyMTV8MA&amp;ixlib=rb-4.0.3&amp;q=80&amp;w=1080"/>
          <p:cNvPicPr>
            <a:picLocks noChangeAspect="1"/>
          </p:cNvPicPr>
          <p:nvPr/>
        </p:nvPicPr>
        <p:blipFill>
          <a:blip r:embed="rId3"/>
          <a:srcRect t="14028" b="1597"/>
          <a:stretch/>
        </p:blipFill>
        <p:spPr>
          <a:xfrm>
            <a:off x="4572801" y="-1635"/>
            <a:ext cx="4572000" cy="5143500"/>
          </a:xfrm>
          <a:prstGeom prst="rect">
            <a:avLst/>
          </a:prstGeom>
        </p:spPr>
      </p:pic>
      <p:sp>
        <p:nvSpPr>
          <p:cNvPr id="4" name="Text 0"/>
          <p:cNvSpPr/>
          <p:nvPr/>
        </p:nvSpPr>
        <p:spPr>
          <a:xfrm>
            <a:off x="476631" y="476055"/>
            <a:ext cx="3657600" cy="333375"/>
          </a:xfrm>
          <a:prstGeom prst="rect">
            <a:avLst/>
          </a:prstGeom>
          <a:noFill/>
          <a:ln/>
        </p:spPr>
        <p:txBody>
          <a:bodyPr wrap="square" lIns="0" tIns="0" rIns="0" bIns="0" rtlCol="0" anchor="t"/>
          <a:lstStyle/>
          <a:p>
            <a:pPr algn="l">
              <a:lnSpc>
                <a:spcPts val="2625"/>
              </a:lnSpc>
            </a:pPr>
            <a:r>
              <a:rPr lang="en-US" sz="2100" b="0" dirty="0">
                <a:solidFill>
                  <a:srgbClr val="3A49EE"/>
                </a:solidFill>
                <a:latin typeface="Fraunces" pitchFamily="34" charset="0"/>
                <a:ea typeface="Fraunces" pitchFamily="34" charset="-122"/>
                <a:cs typeface="Fraunces" pitchFamily="34" charset="-120"/>
              </a:rPr>
              <a:t>Problem Statement</a:t>
            </a:r>
            <a:endParaRPr lang="en-US" sz="2100" dirty="0"/>
          </a:p>
        </p:txBody>
      </p:sp>
      <p:sp>
        <p:nvSpPr>
          <p:cNvPr id="5" name="Text 1"/>
          <p:cNvSpPr/>
          <p:nvPr/>
        </p:nvSpPr>
        <p:spPr>
          <a:xfrm>
            <a:off x="476347" y="945190"/>
            <a:ext cx="3657600" cy="600075"/>
          </a:xfrm>
          <a:prstGeom prst="rect">
            <a:avLst/>
          </a:prstGeom>
          <a:noFill/>
          <a:ln/>
        </p:spPr>
        <p:txBody>
          <a:bodyPr wrap="square" lIns="0" tIns="0" rIns="0" bIns="0" rtlCol="0" anchor="t"/>
          <a:lstStyle/>
          <a:p>
            <a:pPr algn="l">
              <a:lnSpc>
                <a:spcPts val="1575"/>
              </a:lnSpc>
            </a:pPr>
            <a:r>
              <a:rPr lang="en-US" sz="1100" b="0" dirty="0">
                <a:solidFill>
                  <a:srgbClr val="0E0E0E"/>
                </a:solidFill>
                <a:latin typeface="DM Sans" pitchFamily="34" charset="0"/>
                <a:ea typeface="DM Sans" pitchFamily="34" charset="-122"/>
                <a:cs typeface="DM Sans" pitchFamily="34" charset="-120"/>
              </a:rPr>
              <a:t>Challenges of energy consumption and load prediction in the context of residential electric vehicle (EV) charging in apartment buildings</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72030" y="3468685"/>
            <a:ext cx="9144000" cy="1200150"/>
          </a:xfrm>
          <a:prstGeom prst="rect">
            <a:avLst/>
          </a:prstGeom>
          <a:noFill/>
          <a:ln/>
        </p:spPr>
        <p:txBody>
          <a:bodyPr wrap="square" lIns="0" tIns="0" rIns="0" bIns="0" rtlCol="0" anchor="t"/>
          <a:lstStyle/>
          <a:p>
            <a:pPr algn="l">
              <a:lnSpc>
                <a:spcPts val="1575"/>
              </a:lnSpc>
            </a:pPr>
            <a:r>
              <a:rPr lang="en-US" sz="1100" b="0" dirty="0">
                <a:solidFill>
                  <a:srgbClr val="0E0E0E"/>
                </a:solidFill>
                <a:latin typeface="DM Sans" pitchFamily="34" charset="0"/>
                <a:ea typeface="DM Sans" pitchFamily="34" charset="-122"/>
                <a:cs typeface="DM Sans" pitchFamily="34" charset="-120"/>
              </a:rPr>
              <a:t>Dataset 1: EV charging reports</a:t>
            </a:r>
            <a:endParaRPr lang="en-US" sz="1050" dirty="0"/>
          </a:p>
          <a:p>
            <a:pPr algn="l">
              <a:lnSpc>
                <a:spcPts val="1575"/>
              </a:lnSpc>
            </a:pPr>
            <a:r>
              <a:rPr lang="en-US" sz="1100" b="0" dirty="0">
                <a:solidFill>
                  <a:srgbClr val="0E0E0E"/>
                </a:solidFill>
                <a:latin typeface="DM Sans" pitchFamily="34" charset="0"/>
                <a:ea typeface="DM Sans" pitchFamily="34" charset="-122"/>
                <a:cs typeface="DM Sans" pitchFamily="34" charset="-120"/>
              </a:rPr>
              <a:t>Dataset 2: Hourly EV charging loads and idle capacity, for all sessions and users individually</a:t>
            </a:r>
            <a:endParaRPr lang="en-US" sz="1050" dirty="0"/>
          </a:p>
          <a:p>
            <a:pPr algn="l">
              <a:lnSpc>
                <a:spcPts val="1575"/>
              </a:lnSpc>
            </a:pPr>
            <a:r>
              <a:rPr lang="en-US" sz="1100" b="0" dirty="0">
                <a:solidFill>
                  <a:srgbClr val="0E0E0E"/>
                </a:solidFill>
                <a:latin typeface="DM Sans" pitchFamily="34" charset="0"/>
                <a:ea typeface="DM Sans" pitchFamily="34" charset="-122"/>
                <a:cs typeface="DM Sans" pitchFamily="34" charset="-120"/>
              </a:rPr>
              <a:t>Dataset 3 and 4: Hourly EV charging loads and idle capacity, aggregated for private or shared CPs</a:t>
            </a:r>
            <a:endParaRPr lang="en-US" sz="1050" dirty="0"/>
          </a:p>
          <a:p>
            <a:pPr algn="l">
              <a:lnSpc>
                <a:spcPts val="1575"/>
              </a:lnSpc>
            </a:pPr>
            <a:r>
              <a:rPr lang="en-US" sz="1100" b="0" dirty="0">
                <a:solidFill>
                  <a:srgbClr val="0E0E0E"/>
                </a:solidFill>
                <a:latin typeface="DM Sans" pitchFamily="34" charset="0"/>
                <a:ea typeface="DM Sans" pitchFamily="34" charset="-122"/>
                <a:cs typeface="DM Sans" pitchFamily="34" charset="-120"/>
              </a:rPr>
              <a:t>Dataset 5: Hourly smart meter data from garage Bl2</a:t>
            </a:r>
            <a:endParaRPr lang="en-US" sz="1050" dirty="0"/>
          </a:p>
          <a:p>
            <a:pPr algn="l">
              <a:lnSpc>
                <a:spcPts val="1575"/>
              </a:lnSpc>
            </a:pPr>
            <a:r>
              <a:rPr lang="en-US" sz="1100" b="0" dirty="0">
                <a:solidFill>
                  <a:srgbClr val="0E0E0E"/>
                </a:solidFill>
                <a:latin typeface="DM Sans" pitchFamily="34" charset="0"/>
                <a:ea typeface="DM Sans" pitchFamily="34" charset="-122"/>
                <a:cs typeface="DM Sans" pitchFamily="34" charset="-120"/>
              </a:rPr>
              <a:t>Dataset 6: Local traffic density</a:t>
            </a:r>
            <a:endParaRPr lang="en-US" sz="1050" dirty="0"/>
          </a:p>
          <a:p>
            <a:pPr algn="l">
              <a:lnSpc>
                <a:spcPts val="1575"/>
              </a:lnSpc>
            </a:pPr>
            <a:r>
              <a:rPr lang="en-US" sz="1100" b="0" dirty="0">
                <a:solidFill>
                  <a:srgbClr val="0E0E0E"/>
                </a:solidFill>
                <a:latin typeface="DM Sans" pitchFamily="34" charset="0"/>
                <a:ea typeface="DM Sans" pitchFamily="34" charset="-122"/>
                <a:cs typeface="DM Sans" pitchFamily="34" charset="-120"/>
              </a:rPr>
              <a:t>Dataset 7: Weather Data</a:t>
            </a:r>
            <a:endParaRPr lang="en-US" sz="1050" dirty="0"/>
          </a:p>
        </p:txBody>
      </p:sp>
      <p:sp>
        <p:nvSpPr>
          <p:cNvPr id="4" name="Text 1"/>
          <p:cNvSpPr/>
          <p:nvPr/>
        </p:nvSpPr>
        <p:spPr>
          <a:xfrm>
            <a:off x="472990" y="1372979"/>
            <a:ext cx="6400800" cy="285750"/>
          </a:xfrm>
          <a:prstGeom prst="rect">
            <a:avLst/>
          </a:prstGeom>
          <a:noFill/>
          <a:ln/>
        </p:spPr>
        <p:txBody>
          <a:bodyPr wrap="square" lIns="0" tIns="0" rIns="0" bIns="0" rtlCol="0" anchor="t"/>
          <a:lstStyle/>
          <a:p>
            <a:pPr algn="l">
              <a:lnSpc>
                <a:spcPts val="2250"/>
              </a:lnSpc>
            </a:pPr>
            <a:r>
              <a:rPr lang="en-US" sz="1800" b="0" dirty="0">
                <a:solidFill>
                  <a:srgbClr val="0E0E0E"/>
                </a:solidFill>
                <a:latin typeface="Fraunces" pitchFamily="34" charset="0"/>
                <a:ea typeface="Fraunces" pitchFamily="34" charset="-122"/>
                <a:cs typeface="Fraunces" pitchFamily="34" charset="-120"/>
              </a:rPr>
              <a:t>Residential EV Charging Data</a:t>
            </a:r>
            <a:endParaRPr lang="en-US" sz="1800" dirty="0"/>
          </a:p>
        </p:txBody>
      </p:sp>
      <p:pic>
        <p:nvPicPr>
          <p:cNvPr id="5" name="Image 0" descr="https://pitch-assets-ccb95893-de3f-4266-973c-20049231b248.s3.eu-west-1.amazonaws.com/959f7272-4efa-4fca-8654-2c41861648ac?pitch-bytes=210180&amp;pitch-content-type=image%2Fpng"/>
          <p:cNvPicPr>
            <a:picLocks noChangeAspect="1"/>
          </p:cNvPicPr>
          <p:nvPr/>
        </p:nvPicPr>
        <p:blipFill>
          <a:blip r:embed="rId3"/>
          <a:srcRect/>
          <a:stretch/>
        </p:blipFill>
        <p:spPr>
          <a:xfrm>
            <a:off x="5544777" y="1373264"/>
            <a:ext cx="3125221" cy="1932428"/>
          </a:xfrm>
          <a:prstGeom prst="rect">
            <a:avLst/>
          </a:prstGeom>
        </p:spPr>
      </p:pic>
      <p:sp>
        <p:nvSpPr>
          <p:cNvPr id="6" name="Text 2"/>
          <p:cNvSpPr/>
          <p:nvPr/>
        </p:nvSpPr>
        <p:spPr>
          <a:xfrm>
            <a:off x="476250" y="3254268"/>
            <a:ext cx="2743200" cy="214312"/>
          </a:xfrm>
          <a:prstGeom prst="rect">
            <a:avLst/>
          </a:prstGeom>
          <a:noFill/>
          <a:ln/>
        </p:spPr>
        <p:txBody>
          <a:bodyPr wrap="none" lIns="0" tIns="0" rIns="0" bIns="0" rtlCol="0" anchor="t">
            <a:spAutoFit/>
          </a:bodyPr>
          <a:lstStyle/>
          <a:p>
            <a:pPr algn="l">
              <a:lnSpc>
                <a:spcPts val="1688"/>
              </a:lnSpc>
            </a:pPr>
            <a:r>
              <a:rPr lang="en-US" sz="1400" b="0" dirty="0">
                <a:solidFill>
                  <a:srgbClr val="3A49EE"/>
                </a:solidFill>
                <a:latin typeface="Fraunces" pitchFamily="34" charset="0"/>
                <a:ea typeface="Fraunces" pitchFamily="34" charset="-122"/>
                <a:cs typeface="Fraunces" pitchFamily="34" charset="-120"/>
              </a:rPr>
              <a:t>What does the Data look like:</a:t>
            </a:r>
            <a:endParaRPr lang="en-US" sz="1350" dirty="0"/>
          </a:p>
        </p:txBody>
      </p:sp>
      <p:sp>
        <p:nvSpPr>
          <p:cNvPr id="7" name="Text 3"/>
          <p:cNvSpPr/>
          <p:nvPr/>
        </p:nvSpPr>
        <p:spPr>
          <a:xfrm>
            <a:off x="476250" y="476250"/>
            <a:ext cx="1828800" cy="535781"/>
          </a:xfrm>
          <a:prstGeom prst="rect">
            <a:avLst/>
          </a:prstGeom>
          <a:noFill/>
          <a:ln/>
        </p:spPr>
        <p:txBody>
          <a:bodyPr wrap="none" lIns="0" tIns="0" rIns="0" bIns="0" rtlCol="0" anchor="t">
            <a:spAutoFit/>
          </a:bodyPr>
          <a:lstStyle/>
          <a:p>
            <a:pPr algn="l">
              <a:lnSpc>
                <a:spcPts val="4219"/>
              </a:lnSpc>
            </a:pPr>
            <a:r>
              <a:rPr lang="en-US" sz="3400" b="0" dirty="0">
                <a:solidFill>
                  <a:srgbClr val="3A49EE"/>
                </a:solidFill>
                <a:latin typeface="Fraunces" pitchFamily="34" charset="0"/>
                <a:ea typeface="Fraunces" pitchFamily="34" charset="-122"/>
                <a:cs typeface="Fraunces" pitchFamily="34" charset="-120"/>
              </a:rPr>
              <a:t>Dataset</a:t>
            </a:r>
            <a:endParaRPr lang="en-US" sz="3375" dirty="0"/>
          </a:p>
        </p:txBody>
      </p:sp>
      <p:pic>
        <p:nvPicPr>
          <p:cNvPr id="8" name="Image 1" descr="https://pitch-assets-ccb95893-de3f-4266-973c-20049231b248.s3.eu-west-1.amazonaws.com/b0f0ec1d-20bd-4b04-878d-028ab5c37e50?pitch-bytes=247&amp;pitch-content-type=image%2Fsvg%2Bxml"/>
          <p:cNvPicPr>
            <a:picLocks noChangeAspect="1"/>
          </p:cNvPicPr>
          <p:nvPr/>
        </p:nvPicPr>
        <p:blipFill>
          <a:blip r:embed="rId4">
            <a:alphaModFix amt="15000"/>
            <a:extLst>
              <a:ext uri="{96DAC541-7B7A-43D3-8B79-37D633B846F1}">
                <asvg:svgBlip xmlns:asvg="http://schemas.microsoft.com/office/drawing/2016/SVG/main" r:embed="rId5"/>
              </a:ext>
            </a:extLst>
          </a:blip>
          <a:srcRect/>
          <a:stretch/>
        </p:blipFill>
        <p:spPr>
          <a:xfrm>
            <a:off x="6191220" y="-825819"/>
            <a:ext cx="2667024" cy="2667024"/>
          </a:xfrm>
          <a:prstGeom prst="rect">
            <a:avLst/>
          </a:prstGeom>
        </p:spPr>
      </p:pic>
      <p:pic>
        <p:nvPicPr>
          <p:cNvPr id="9" name="Image 2" descr="https://pitch-assets-ccb95893-de3f-4266-973c-20049231b248.s3.eu-west-1.amazonaws.com/b0f0ec1d-20bd-4b04-878d-028ab5c37e50?pitch-bytes=247&amp;pitch-content-type=image%2Fsvg%2Bxml"/>
          <p:cNvPicPr>
            <a:picLocks noChangeAspect="1"/>
          </p:cNvPicPr>
          <p:nvPr/>
        </p:nvPicPr>
        <p:blipFill>
          <a:blip r:embed="rId4">
            <a:alphaModFix amt="15000"/>
            <a:extLst>
              <a:ext uri="{96DAC541-7B7A-43D3-8B79-37D633B846F1}">
                <asvg:svgBlip xmlns:asvg="http://schemas.microsoft.com/office/drawing/2016/SVG/main" r:embed="rId5"/>
              </a:ext>
            </a:extLst>
          </a:blip>
          <a:srcRect/>
          <a:stretch/>
        </p:blipFill>
        <p:spPr>
          <a:xfrm rot="16200000">
            <a:off x="7806444" y="3997802"/>
            <a:ext cx="1832641" cy="18326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r:embed="rId4"/>
              </a:ext>
            </a:extLst>
          </a:blip>
          <a:srcRect/>
          <a:stretch/>
        </p:blipFill>
        <p:spPr>
          <a:xfrm>
            <a:off x="6191220" y="-825819"/>
            <a:ext cx="2667024" cy="2667024"/>
          </a:xfrm>
          <a:prstGeom prst="rect">
            <a:avLst/>
          </a:prstGeom>
        </p:spPr>
      </p:pic>
      <p:pic>
        <p:nvPicPr>
          <p:cNvPr id="4" name="Image 1"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r:embed="rId4"/>
              </a:ext>
            </a:extLst>
          </a:blip>
          <a:srcRect/>
          <a:stretch/>
        </p:blipFill>
        <p:spPr>
          <a:xfrm rot="16200000">
            <a:off x="1830024" y="4452903"/>
            <a:ext cx="1832641" cy="1832641"/>
          </a:xfrm>
          <a:prstGeom prst="rect">
            <a:avLst/>
          </a:prstGeom>
        </p:spPr>
      </p:pic>
      <p:sp>
        <p:nvSpPr>
          <p:cNvPr id="5" name="Text 0"/>
          <p:cNvSpPr/>
          <p:nvPr/>
        </p:nvSpPr>
        <p:spPr>
          <a:xfrm>
            <a:off x="474003" y="476055"/>
            <a:ext cx="8229600" cy="533400"/>
          </a:xfrm>
          <a:prstGeom prst="rect">
            <a:avLst/>
          </a:prstGeom>
          <a:noFill/>
          <a:ln/>
        </p:spPr>
        <p:txBody>
          <a:bodyPr wrap="square" lIns="0" tIns="0" rIns="0" bIns="0" rtlCol="0" anchor="t"/>
          <a:lstStyle/>
          <a:p>
            <a:pPr algn="l">
              <a:lnSpc>
                <a:spcPts val="4219"/>
              </a:lnSpc>
            </a:pPr>
            <a:r>
              <a:rPr lang="en-US" sz="3400" b="0" dirty="0">
                <a:solidFill>
                  <a:srgbClr val="0E0E0E"/>
                </a:solidFill>
                <a:latin typeface="Fraunces" pitchFamily="34" charset="0"/>
                <a:ea typeface="Fraunces" pitchFamily="34" charset="-122"/>
                <a:cs typeface="Fraunces" pitchFamily="34" charset="-120"/>
              </a:rPr>
              <a:t>EDA</a:t>
            </a:r>
            <a:endParaRPr lang="en-US" sz="3375" dirty="0"/>
          </a:p>
        </p:txBody>
      </p:sp>
      <p:sp>
        <p:nvSpPr>
          <p:cNvPr id="6" name="Text 1"/>
          <p:cNvSpPr/>
          <p:nvPr/>
        </p:nvSpPr>
        <p:spPr>
          <a:xfrm>
            <a:off x="476347" y="3816220"/>
            <a:ext cx="4572000" cy="400050"/>
          </a:xfrm>
          <a:prstGeom prst="rect">
            <a:avLst/>
          </a:prstGeom>
          <a:noFill/>
          <a:ln/>
        </p:spPr>
        <p:txBody>
          <a:bodyPr wrap="square" lIns="0" tIns="0" rIns="0" bIns="0" rtlCol="0" anchor="t"/>
          <a:lstStyle/>
          <a:p>
            <a:pPr algn="l">
              <a:lnSpc>
                <a:spcPts val="1575"/>
              </a:lnSpc>
            </a:pPr>
            <a:r>
              <a:rPr lang="en-US" sz="1100" b="0" dirty="0">
                <a:solidFill>
                  <a:srgbClr val="0E0E0E"/>
                </a:solidFill>
                <a:latin typeface="DM Sans" pitchFamily="34" charset="0"/>
                <a:ea typeface="DM Sans" pitchFamily="34" charset="-122"/>
                <a:cs typeface="DM Sans" pitchFamily="34" charset="-120"/>
              </a:rPr>
              <a:t>The amount of electrical energy consumed, measured in kilowatt-hours (kWh)</a:t>
            </a:r>
            <a:endParaRPr lang="en-US" sz="1050" dirty="0"/>
          </a:p>
        </p:txBody>
      </p:sp>
      <p:sp>
        <p:nvSpPr>
          <p:cNvPr id="7" name="Text 2"/>
          <p:cNvSpPr/>
          <p:nvPr/>
        </p:nvSpPr>
        <p:spPr>
          <a:xfrm>
            <a:off x="476347" y="3617042"/>
            <a:ext cx="4572000" cy="200025"/>
          </a:xfrm>
          <a:prstGeom prst="rect">
            <a:avLst/>
          </a:prstGeom>
          <a:noFill/>
          <a:ln/>
        </p:spPr>
        <p:txBody>
          <a:bodyPr wrap="square" lIns="0" tIns="0" rIns="0" bIns="0" rtlCol="0" anchor="t"/>
          <a:lstStyle/>
          <a:p>
            <a:pPr algn="l">
              <a:lnSpc>
                <a:spcPts val="1575"/>
              </a:lnSpc>
            </a:pPr>
            <a:r>
              <a:rPr lang="en-US" sz="1100" b="1" dirty="0">
                <a:solidFill>
                  <a:srgbClr val="0E0E0E"/>
                </a:solidFill>
                <a:latin typeface="DM Sans" pitchFamily="34" charset="0"/>
                <a:ea typeface="DM Sans" pitchFamily="34" charset="-122"/>
                <a:cs typeface="DM Sans" pitchFamily="34" charset="-120"/>
              </a:rPr>
              <a:t>Target Variable</a:t>
            </a:r>
            <a:endParaRPr lang="en-US" sz="1050" dirty="0"/>
          </a:p>
        </p:txBody>
      </p:sp>
      <p:sp>
        <p:nvSpPr>
          <p:cNvPr id="8" name="Text 3"/>
          <p:cNvSpPr/>
          <p:nvPr/>
        </p:nvSpPr>
        <p:spPr>
          <a:xfrm>
            <a:off x="4688946" y="3816220"/>
            <a:ext cx="4572000" cy="400050"/>
          </a:xfrm>
          <a:prstGeom prst="rect">
            <a:avLst/>
          </a:prstGeom>
          <a:noFill/>
          <a:ln/>
        </p:spPr>
        <p:txBody>
          <a:bodyPr wrap="square" lIns="0" tIns="0" rIns="0" bIns="0" rtlCol="0" anchor="t"/>
          <a:lstStyle/>
          <a:p>
            <a:pPr algn="l">
              <a:lnSpc>
                <a:spcPts val="1575"/>
              </a:lnSpc>
            </a:pPr>
            <a:r>
              <a:rPr lang="en-US" sz="1100" b="0" dirty="0">
                <a:solidFill>
                  <a:srgbClr val="0E0E0E"/>
                </a:solidFill>
                <a:latin typeface="DM Sans" pitchFamily="34" charset="0"/>
                <a:ea typeface="DM Sans" pitchFamily="34" charset="-122"/>
                <a:cs typeface="DM Sans" pitchFamily="34" charset="-120"/>
              </a:rPr>
              <a:t>Is the amount of time that a vehicle is connected to a charging station to replenish its battery</a:t>
            </a:r>
            <a:endParaRPr lang="en-US" sz="1050" dirty="0"/>
          </a:p>
        </p:txBody>
      </p:sp>
      <p:sp>
        <p:nvSpPr>
          <p:cNvPr id="9" name="Text 4"/>
          <p:cNvSpPr/>
          <p:nvPr/>
        </p:nvSpPr>
        <p:spPr>
          <a:xfrm>
            <a:off x="4688946" y="3617042"/>
            <a:ext cx="4572000" cy="200025"/>
          </a:xfrm>
          <a:prstGeom prst="rect">
            <a:avLst/>
          </a:prstGeom>
          <a:noFill/>
          <a:ln/>
        </p:spPr>
        <p:txBody>
          <a:bodyPr wrap="square" lIns="0" tIns="0" rIns="0" bIns="0" rtlCol="0" anchor="t"/>
          <a:lstStyle/>
          <a:p>
            <a:pPr algn="l">
              <a:lnSpc>
                <a:spcPts val="1575"/>
              </a:lnSpc>
            </a:pPr>
            <a:r>
              <a:rPr lang="en-US" sz="1100" b="1" dirty="0">
                <a:solidFill>
                  <a:srgbClr val="0E0E0E"/>
                </a:solidFill>
                <a:latin typeface="DM Sans" pitchFamily="34" charset="0"/>
                <a:ea typeface="DM Sans" pitchFamily="34" charset="-122"/>
                <a:cs typeface="DM Sans" pitchFamily="34" charset="-120"/>
              </a:rPr>
              <a:t>Independant Feature</a:t>
            </a:r>
            <a:endParaRPr lang="en-US" sz="1050" dirty="0"/>
          </a:p>
        </p:txBody>
      </p:sp>
      <p:pic>
        <p:nvPicPr>
          <p:cNvPr id="13" name="Image 2" descr="https://pitch-assets-ccb95893-de3f-4266-973c-20049231b248.s3.eu-west-1.amazonaws.com/7af64866-936b-4566-aaa5-e836b28a935e?pitch-bytes=38549&amp;pitch-content-type=image%2Fpng"/>
          <p:cNvPicPr>
            <a:picLocks noChangeAspect="1"/>
          </p:cNvPicPr>
          <p:nvPr/>
        </p:nvPicPr>
        <p:blipFill>
          <a:blip r:embed="rId5"/>
          <a:srcRect/>
          <a:stretch/>
        </p:blipFill>
        <p:spPr>
          <a:xfrm>
            <a:off x="472275" y="1246805"/>
            <a:ext cx="3135610" cy="2057400"/>
          </a:xfrm>
          <a:prstGeom prst="rect">
            <a:avLst/>
          </a:prstGeom>
        </p:spPr>
      </p:pic>
      <p:pic>
        <p:nvPicPr>
          <p:cNvPr id="14" name="Image 3" descr="https://pitch-assets-ccb95893-de3f-4266-973c-20049231b248.s3.eu-west-1.amazonaws.com/c9634936-dadc-41e4-a5dd-4cfad6086dba?pitch-bytes=28426&amp;pitch-content-type=image%2Fpng"/>
          <p:cNvPicPr>
            <a:picLocks noChangeAspect="1"/>
          </p:cNvPicPr>
          <p:nvPr/>
        </p:nvPicPr>
        <p:blipFill>
          <a:blip r:embed="rId6"/>
          <a:srcRect/>
          <a:stretch/>
        </p:blipFill>
        <p:spPr>
          <a:xfrm>
            <a:off x="4688179" y="1246805"/>
            <a:ext cx="3142944" cy="2057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4a5f1246-4c95-4481-87e3-3631df306793?pitch-bytes=343910&amp;pitch-content-type=image%2Fpng"/>
          <p:cNvPicPr>
            <a:picLocks noChangeAspect="1"/>
          </p:cNvPicPr>
          <p:nvPr/>
        </p:nvPicPr>
        <p:blipFill>
          <a:blip r:embed="rId3"/>
          <a:srcRect t="5705" b="12394"/>
          <a:stretch/>
        </p:blipFill>
        <p:spPr>
          <a:xfrm>
            <a:off x="472855" y="0"/>
            <a:ext cx="8223504"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r:embed="rId4"/>
              </a:ext>
            </a:extLst>
          </a:blip>
          <a:srcRect/>
          <a:stretch/>
        </p:blipFill>
        <p:spPr>
          <a:xfrm>
            <a:off x="6191220" y="-825819"/>
            <a:ext cx="2667024" cy="2667024"/>
          </a:xfrm>
          <a:prstGeom prst="rect">
            <a:avLst/>
          </a:prstGeom>
        </p:spPr>
      </p:pic>
      <p:pic>
        <p:nvPicPr>
          <p:cNvPr id="4" name="Image 1"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r:embed="rId4"/>
              </a:ext>
            </a:extLst>
          </a:blip>
          <a:srcRect/>
          <a:stretch/>
        </p:blipFill>
        <p:spPr>
          <a:xfrm rot="16200000">
            <a:off x="1830024" y="4452903"/>
            <a:ext cx="1832641" cy="1832641"/>
          </a:xfrm>
          <a:prstGeom prst="rect">
            <a:avLst/>
          </a:prstGeom>
        </p:spPr>
      </p:pic>
      <p:sp>
        <p:nvSpPr>
          <p:cNvPr id="5" name="Text 0"/>
          <p:cNvSpPr/>
          <p:nvPr/>
        </p:nvSpPr>
        <p:spPr>
          <a:xfrm>
            <a:off x="474003" y="476055"/>
            <a:ext cx="2743200" cy="333375"/>
          </a:xfrm>
          <a:prstGeom prst="rect">
            <a:avLst/>
          </a:prstGeom>
          <a:noFill/>
          <a:ln/>
        </p:spPr>
        <p:txBody>
          <a:bodyPr wrap="square" lIns="0" tIns="0" rIns="0" bIns="0" rtlCol="0" anchor="t"/>
          <a:lstStyle/>
          <a:p>
            <a:pPr algn="l">
              <a:lnSpc>
                <a:spcPts val="2625"/>
              </a:lnSpc>
            </a:pPr>
            <a:r>
              <a:rPr lang="en-US" sz="2100" b="0" dirty="0">
                <a:solidFill>
                  <a:srgbClr val="3A49EE"/>
                </a:solidFill>
                <a:latin typeface="Fraunces" pitchFamily="34" charset="0"/>
                <a:ea typeface="Fraunces" pitchFamily="34" charset="-122"/>
                <a:cs typeface="Fraunces" pitchFamily="34" charset="-120"/>
              </a:rPr>
              <a:t>Feature Engineering</a:t>
            </a:r>
            <a:endParaRPr lang="en-US" sz="2100" dirty="0"/>
          </a:p>
        </p:txBody>
      </p:sp>
      <p:sp>
        <p:nvSpPr>
          <p:cNvPr id="6" name="Text 1"/>
          <p:cNvSpPr/>
          <p:nvPr/>
        </p:nvSpPr>
        <p:spPr>
          <a:xfrm>
            <a:off x="476347" y="1050558"/>
            <a:ext cx="2743200" cy="200025"/>
          </a:xfrm>
          <a:prstGeom prst="rect">
            <a:avLst/>
          </a:prstGeom>
          <a:noFill/>
          <a:ln/>
        </p:spPr>
        <p:txBody>
          <a:bodyPr wrap="square" lIns="0" tIns="0" rIns="0" bIns="0" rtlCol="0" anchor="t"/>
          <a:lstStyle/>
          <a:p>
            <a:pPr algn="l">
              <a:lnSpc>
                <a:spcPts val="1575"/>
              </a:lnSpc>
            </a:pPr>
            <a:r>
              <a:rPr lang="en-US" sz="1100" b="1" dirty="0">
                <a:solidFill>
                  <a:srgbClr val="0E0E0E"/>
                </a:solidFill>
                <a:latin typeface="DM Sans" pitchFamily="34" charset="0"/>
                <a:ea typeface="DM Sans" pitchFamily="34" charset="-122"/>
                <a:cs typeface="DM Sans" pitchFamily="34" charset="-120"/>
              </a:rPr>
              <a:t>Techniques</a:t>
            </a:r>
            <a:endParaRPr lang="en-US" sz="1050" dirty="0"/>
          </a:p>
        </p:txBody>
      </p:sp>
      <p:sp>
        <p:nvSpPr>
          <p:cNvPr id="7" name="Text 2"/>
          <p:cNvSpPr/>
          <p:nvPr/>
        </p:nvSpPr>
        <p:spPr>
          <a:xfrm>
            <a:off x="476347" y="1472159"/>
            <a:ext cx="2743200" cy="2200275"/>
          </a:xfrm>
          <a:prstGeom prst="rect">
            <a:avLst/>
          </a:prstGeom>
          <a:noFill/>
          <a:ln/>
        </p:spPr>
        <p:txBody>
          <a:bodyPr wrap="square" lIns="0" tIns="0" rIns="0" bIns="0" rtlCol="0" anchor="t"/>
          <a:lstStyle/>
          <a:p>
            <a:pPr algn="l">
              <a:lnSpc>
                <a:spcPts val="1575"/>
              </a:lnSpc>
            </a:pPr>
            <a:r>
              <a:rPr lang="en-US" sz="1100" b="1" dirty="0">
                <a:solidFill>
                  <a:srgbClr val="0E0E0E"/>
                </a:solidFill>
                <a:latin typeface="DM Sans" pitchFamily="34" charset="0"/>
                <a:ea typeface="DM Sans" pitchFamily="34" charset="-122"/>
                <a:cs typeface="DM Sans" pitchFamily="34" charset="-120"/>
              </a:rPr>
              <a:t>Date and Time Features:</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Hour/day/week/month/year</a:t>
            </a:r>
            <a:endParaRPr lang="en-US" sz="1050" dirty="0"/>
          </a:p>
          <a:p>
            <a:pPr algn="l">
              <a:lnSpc>
                <a:spcPts val="1575"/>
              </a:lnSpc>
            </a:pPr>
            <a:r>
              <a:rPr lang="en-US" sz="1100" b="1" dirty="0">
                <a:solidFill>
                  <a:srgbClr val="0E0E0E"/>
                </a:solidFill>
                <a:latin typeface="DM Sans" pitchFamily="34" charset="0"/>
                <a:ea typeface="DM Sans" pitchFamily="34" charset="-122"/>
                <a:cs typeface="DM Sans" pitchFamily="34" charset="-120"/>
              </a:rPr>
              <a:t>Feature Scaling:</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Standardization or normalization of numerical features</a:t>
            </a:r>
            <a:endParaRPr lang="en-US" sz="1050" dirty="0"/>
          </a:p>
          <a:p>
            <a:pPr algn="l">
              <a:lnSpc>
                <a:spcPts val="1575"/>
              </a:lnSpc>
            </a:pPr>
            <a:r>
              <a:rPr lang="en-US" sz="1100" b="1" dirty="0">
                <a:solidFill>
                  <a:srgbClr val="0E0E0E"/>
                </a:solidFill>
                <a:latin typeface="DM Sans" pitchFamily="34" charset="0"/>
                <a:ea typeface="DM Sans" pitchFamily="34" charset="-122"/>
                <a:cs typeface="DM Sans" pitchFamily="34" charset="-120"/>
              </a:rPr>
              <a:t>Outlier Handling:</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Identification and handling of outliers</a:t>
            </a:r>
            <a:endParaRPr lang="en-US" sz="1050" dirty="0"/>
          </a:p>
          <a:p>
            <a:pPr algn="l">
              <a:lnSpc>
                <a:spcPts val="1575"/>
              </a:lnSpc>
            </a:pPr>
            <a:r>
              <a:rPr lang="en-US" sz="1100" b="1" dirty="0">
                <a:solidFill>
                  <a:srgbClr val="0E0E0E"/>
                </a:solidFill>
                <a:latin typeface="DM Sans" pitchFamily="34" charset="0"/>
                <a:ea typeface="DM Sans" pitchFamily="34" charset="-122"/>
                <a:cs typeface="DM Sans" pitchFamily="34" charset="-120"/>
              </a:rPr>
              <a:t>Missing Data Handling:</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Imputation or removal of missing data</a:t>
            </a:r>
            <a:endParaRPr lang="en-US" sz="1050" dirty="0"/>
          </a:p>
          <a:p>
            <a:pPr algn="l">
              <a:lnSpc>
                <a:spcPts val="1575"/>
              </a:lnSpc>
            </a:pPr>
            <a:r>
              <a:rPr lang="en-US" sz="1100" b="1" dirty="0">
                <a:solidFill>
                  <a:srgbClr val="0E0E0E"/>
                </a:solidFill>
                <a:latin typeface="DM Sans" pitchFamily="34" charset="0"/>
                <a:ea typeface="DM Sans" pitchFamily="34" charset="-122"/>
                <a:cs typeface="DM Sans" pitchFamily="34" charset="-120"/>
              </a:rPr>
              <a:t>Encoding Categorical Variables</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Utilized one-hot encoding</a:t>
            </a:r>
            <a:endParaRPr lang="en-US" sz="1050" dirty="0"/>
          </a:p>
        </p:txBody>
      </p:sp>
      <p:pic>
        <p:nvPicPr>
          <p:cNvPr id="11" name="Image 2" descr="https://external-media.api.pitch.com/provider/icons8/nolan/engineering.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80478" y="476997"/>
            <a:ext cx="3356585" cy="33565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r:embed="rId4"/>
              </a:ext>
            </a:extLst>
          </a:blip>
          <a:srcRect/>
          <a:stretch/>
        </p:blipFill>
        <p:spPr>
          <a:xfrm>
            <a:off x="6191220" y="-825819"/>
            <a:ext cx="2667024" cy="2667024"/>
          </a:xfrm>
          <a:prstGeom prst="rect">
            <a:avLst/>
          </a:prstGeom>
        </p:spPr>
      </p:pic>
      <p:pic>
        <p:nvPicPr>
          <p:cNvPr id="4" name="Image 1"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r:embed="rId4"/>
              </a:ext>
            </a:extLst>
          </a:blip>
          <a:srcRect/>
          <a:stretch/>
        </p:blipFill>
        <p:spPr>
          <a:xfrm rot="16200000">
            <a:off x="1830024" y="4452903"/>
            <a:ext cx="1832641" cy="1832641"/>
          </a:xfrm>
          <a:prstGeom prst="rect">
            <a:avLst/>
          </a:prstGeom>
        </p:spPr>
      </p:pic>
      <p:sp>
        <p:nvSpPr>
          <p:cNvPr id="5" name="Text 0"/>
          <p:cNvSpPr/>
          <p:nvPr/>
        </p:nvSpPr>
        <p:spPr>
          <a:xfrm>
            <a:off x="474003" y="476055"/>
            <a:ext cx="8229600" cy="533400"/>
          </a:xfrm>
          <a:prstGeom prst="rect">
            <a:avLst/>
          </a:prstGeom>
          <a:noFill/>
          <a:ln/>
        </p:spPr>
        <p:txBody>
          <a:bodyPr wrap="square" lIns="0" tIns="0" rIns="0" bIns="0" rtlCol="0" anchor="t"/>
          <a:lstStyle/>
          <a:p>
            <a:pPr algn="l">
              <a:lnSpc>
                <a:spcPts val="4219"/>
              </a:lnSpc>
            </a:pPr>
            <a:r>
              <a:rPr lang="en-US" sz="3400" b="0" dirty="0">
                <a:solidFill>
                  <a:srgbClr val="3A49EE"/>
                </a:solidFill>
                <a:latin typeface="Fraunces" pitchFamily="34" charset="0"/>
                <a:ea typeface="Fraunces" pitchFamily="34" charset="-122"/>
                <a:cs typeface="Fraunces" pitchFamily="34" charset="-120"/>
              </a:rPr>
              <a:t>Baseline Models</a:t>
            </a:r>
            <a:endParaRPr lang="en-US" sz="3375" dirty="0"/>
          </a:p>
        </p:txBody>
      </p:sp>
      <p:sp>
        <p:nvSpPr>
          <p:cNvPr id="6" name="Text 1"/>
          <p:cNvSpPr/>
          <p:nvPr/>
        </p:nvSpPr>
        <p:spPr>
          <a:xfrm>
            <a:off x="476347" y="3617042"/>
            <a:ext cx="2743200" cy="200025"/>
          </a:xfrm>
          <a:prstGeom prst="rect">
            <a:avLst/>
          </a:prstGeom>
          <a:noFill/>
          <a:ln/>
        </p:spPr>
        <p:txBody>
          <a:bodyPr wrap="square" lIns="0" tIns="0" rIns="0" bIns="0" rtlCol="0" anchor="t"/>
          <a:lstStyle/>
          <a:p>
            <a:pPr algn="l">
              <a:lnSpc>
                <a:spcPts val="1575"/>
              </a:lnSpc>
            </a:pPr>
            <a:r>
              <a:rPr lang="en-US" sz="1100" b="1" dirty="0">
                <a:solidFill>
                  <a:srgbClr val="0E0E0E"/>
                </a:solidFill>
                <a:latin typeface="DM Sans" pitchFamily="34" charset="0"/>
                <a:ea typeface="DM Sans" pitchFamily="34" charset="-122"/>
                <a:cs typeface="DM Sans" pitchFamily="34" charset="-120"/>
              </a:rPr>
              <a:t>Random Forest Regressor</a:t>
            </a:r>
            <a:endParaRPr lang="en-US" sz="1050" dirty="0"/>
          </a:p>
        </p:txBody>
      </p:sp>
      <p:sp>
        <p:nvSpPr>
          <p:cNvPr id="7" name="Text 2"/>
          <p:cNvSpPr/>
          <p:nvPr/>
        </p:nvSpPr>
        <p:spPr>
          <a:xfrm>
            <a:off x="3286779" y="3617042"/>
            <a:ext cx="2743200" cy="200025"/>
          </a:xfrm>
          <a:prstGeom prst="rect">
            <a:avLst/>
          </a:prstGeom>
          <a:noFill/>
          <a:ln/>
        </p:spPr>
        <p:txBody>
          <a:bodyPr wrap="square" lIns="0" tIns="0" rIns="0" bIns="0" rtlCol="0" anchor="t"/>
          <a:lstStyle/>
          <a:p>
            <a:pPr algn="l">
              <a:lnSpc>
                <a:spcPts val="1575"/>
              </a:lnSpc>
            </a:pPr>
            <a:r>
              <a:rPr lang="en-US" sz="1100" b="1" dirty="0">
                <a:solidFill>
                  <a:srgbClr val="0E0E0E"/>
                </a:solidFill>
                <a:latin typeface="DM Sans" pitchFamily="34" charset="0"/>
                <a:ea typeface="DM Sans" pitchFamily="34" charset="-122"/>
                <a:cs typeface="DM Sans" pitchFamily="34" charset="-120"/>
              </a:rPr>
              <a:t>Linear Regression</a:t>
            </a:r>
            <a:endParaRPr lang="en-US" sz="1050" dirty="0"/>
          </a:p>
        </p:txBody>
      </p:sp>
      <p:sp>
        <p:nvSpPr>
          <p:cNvPr id="8" name="Text 3"/>
          <p:cNvSpPr/>
          <p:nvPr/>
        </p:nvSpPr>
        <p:spPr>
          <a:xfrm>
            <a:off x="6097210" y="3617042"/>
            <a:ext cx="2743200" cy="200025"/>
          </a:xfrm>
          <a:prstGeom prst="rect">
            <a:avLst/>
          </a:prstGeom>
          <a:noFill/>
          <a:ln/>
        </p:spPr>
        <p:txBody>
          <a:bodyPr wrap="square" lIns="0" tIns="0" rIns="0" bIns="0" rtlCol="0" anchor="t"/>
          <a:lstStyle/>
          <a:p>
            <a:pPr algn="l">
              <a:lnSpc>
                <a:spcPts val="1575"/>
              </a:lnSpc>
            </a:pPr>
            <a:r>
              <a:rPr lang="en-US" sz="1100" b="1" dirty="0">
                <a:solidFill>
                  <a:srgbClr val="0E0E0E"/>
                </a:solidFill>
                <a:latin typeface="DM Sans" pitchFamily="34" charset="0"/>
                <a:ea typeface="DM Sans" pitchFamily="34" charset="-122"/>
                <a:cs typeface="DM Sans" pitchFamily="34" charset="-120"/>
              </a:rPr>
              <a:t>Gradient Boosting Regression</a:t>
            </a:r>
            <a:endParaRPr lang="en-US" sz="1050" dirty="0"/>
          </a:p>
        </p:txBody>
      </p:sp>
      <p:pic>
        <p:nvPicPr>
          <p:cNvPr id="12" name="Image 2" descr="https://external-media.api.pitch.com/provider/icons8/fluent-systems-regular/coordinate-system--v3.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284407" y="1181116"/>
            <a:ext cx="2257473" cy="2257473"/>
          </a:xfrm>
          <a:prstGeom prst="rect">
            <a:avLst/>
          </a:prstGeom>
        </p:spPr>
      </p:pic>
      <p:pic>
        <p:nvPicPr>
          <p:cNvPr id="13" name="Image 3" descr="https://external-media.api.pitch.com/provider/icons8/fluent-systems-regular/forest.sv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6520" y="1181116"/>
            <a:ext cx="2257473" cy="2257473"/>
          </a:xfrm>
          <a:prstGeom prst="rect">
            <a:avLst/>
          </a:prstGeom>
        </p:spPr>
      </p:pic>
      <p:pic>
        <p:nvPicPr>
          <p:cNvPr id="14" name="Image 4" descr="https://external-media.api.pitch.com/provider/icons8/fluent-systems-regular/chatgpt.sv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195336" y="1182180"/>
            <a:ext cx="2153367" cy="21533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74003" y="476055"/>
            <a:ext cx="8229600" cy="333375"/>
          </a:xfrm>
          <a:prstGeom prst="rect">
            <a:avLst/>
          </a:prstGeom>
          <a:noFill/>
          <a:ln/>
        </p:spPr>
        <p:txBody>
          <a:bodyPr wrap="square" lIns="0" tIns="0" rIns="0" bIns="0" rtlCol="0" anchor="t"/>
          <a:lstStyle/>
          <a:p>
            <a:pPr algn="l">
              <a:lnSpc>
                <a:spcPts val="2625"/>
              </a:lnSpc>
            </a:pPr>
            <a:r>
              <a:rPr lang="en-US" sz="2100" b="0" dirty="0">
                <a:solidFill>
                  <a:srgbClr val="3A49EE"/>
                </a:solidFill>
                <a:latin typeface="Fraunces" pitchFamily="34" charset="0"/>
                <a:ea typeface="Fraunces" pitchFamily="34" charset="-122"/>
                <a:cs typeface="Fraunces" pitchFamily="34" charset="-120"/>
              </a:rPr>
              <a:t>Baseline Models Comparison </a:t>
            </a:r>
            <a:endParaRPr lang="en-US" sz="2100" dirty="0"/>
          </a:p>
        </p:txBody>
      </p:sp>
      <p:sp>
        <p:nvSpPr>
          <p:cNvPr id="5" name="Text 1"/>
          <p:cNvSpPr/>
          <p:nvPr/>
        </p:nvSpPr>
        <p:spPr>
          <a:xfrm>
            <a:off x="476347" y="1417971"/>
            <a:ext cx="2743200" cy="1000125"/>
          </a:xfrm>
          <a:prstGeom prst="rect">
            <a:avLst/>
          </a:prstGeom>
          <a:noFill/>
          <a:ln/>
        </p:spPr>
        <p:txBody>
          <a:bodyPr wrap="square" lIns="0" tIns="0" rIns="0" bIns="0" rtlCol="0" anchor="t"/>
          <a:lstStyle/>
          <a:p>
            <a:pPr algn="l">
              <a:lnSpc>
                <a:spcPts val="1575"/>
              </a:lnSpc>
            </a:pPr>
            <a:r>
              <a:rPr lang="en-US" sz="1100" b="0" dirty="0">
                <a:solidFill>
                  <a:srgbClr val="0E0E0E"/>
                </a:solidFill>
                <a:latin typeface="DM Sans" pitchFamily="34" charset="0"/>
                <a:ea typeface="DM Sans" pitchFamily="34" charset="-122"/>
                <a:cs typeface="DM Sans" pitchFamily="34" charset="-120"/>
              </a:rPr>
              <a:t>Random Forest has both the highest R-squared (R2) score on</a:t>
            </a:r>
            <a:r>
              <a:rPr lang="en-US" sz="1100" dirty="0">
                <a:solidFill>
                  <a:srgbClr val="0E0E0E"/>
                </a:solidFill>
                <a:latin typeface="DM Sans" pitchFamily="34" charset="0"/>
                <a:ea typeface="DM Sans" pitchFamily="34" charset="-122"/>
                <a:cs typeface="DM Sans" pitchFamily="34" charset="-120"/>
              </a:rPr>
              <a:t> validation and train set </a:t>
            </a:r>
            <a:r>
              <a:rPr lang="en-US" sz="1100" b="0" dirty="0">
                <a:solidFill>
                  <a:srgbClr val="0E0E0E"/>
                </a:solidFill>
                <a:latin typeface="DM Sans" pitchFamily="34" charset="0"/>
                <a:ea typeface="DM Sans" pitchFamily="34" charset="-122"/>
                <a:cs typeface="DM Sans" pitchFamily="34" charset="-120"/>
              </a:rPr>
              <a:t>, it strengthens the evidence in favor of its performance.</a:t>
            </a:r>
            <a:endParaRPr lang="en-US" sz="1050" dirty="0"/>
          </a:p>
        </p:txBody>
      </p:sp>
      <p:sp>
        <p:nvSpPr>
          <p:cNvPr id="6" name="Text 2"/>
          <p:cNvSpPr/>
          <p:nvPr/>
        </p:nvSpPr>
        <p:spPr>
          <a:xfrm>
            <a:off x="476347" y="1209051"/>
            <a:ext cx="2743200" cy="200025"/>
          </a:xfrm>
          <a:prstGeom prst="rect">
            <a:avLst/>
          </a:prstGeom>
          <a:noFill/>
          <a:ln/>
        </p:spPr>
        <p:txBody>
          <a:bodyPr wrap="square" lIns="0" tIns="0" rIns="0" bIns="0" rtlCol="0" anchor="t"/>
          <a:lstStyle/>
          <a:p>
            <a:pPr algn="l">
              <a:lnSpc>
                <a:spcPts val="1575"/>
              </a:lnSpc>
            </a:pPr>
            <a:r>
              <a:rPr lang="en-US" sz="1100" b="1" dirty="0">
                <a:solidFill>
                  <a:srgbClr val="0E0E0E"/>
                </a:solidFill>
                <a:latin typeface="DM Sans" pitchFamily="34" charset="0"/>
                <a:ea typeface="DM Sans" pitchFamily="34" charset="-122"/>
                <a:cs typeface="DM Sans" pitchFamily="34" charset="-120"/>
              </a:rPr>
              <a:t>Results</a:t>
            </a:r>
            <a:endParaRPr lang="en-US" sz="1050" dirty="0"/>
          </a:p>
        </p:txBody>
      </p:sp>
      <p:sp>
        <p:nvSpPr>
          <p:cNvPr id="7" name="Text 3"/>
          <p:cNvSpPr/>
          <p:nvPr/>
        </p:nvSpPr>
        <p:spPr>
          <a:xfrm>
            <a:off x="476347" y="2718155"/>
            <a:ext cx="2743200" cy="200025"/>
          </a:xfrm>
          <a:prstGeom prst="rect">
            <a:avLst/>
          </a:prstGeom>
          <a:noFill/>
          <a:ln/>
        </p:spPr>
        <p:txBody>
          <a:bodyPr wrap="square" lIns="0" tIns="0" rIns="0" bIns="0" rtlCol="0" anchor="t"/>
          <a:lstStyle/>
          <a:p>
            <a:pPr algn="l">
              <a:lnSpc>
                <a:spcPts val="1575"/>
              </a:lnSpc>
            </a:pPr>
            <a:r>
              <a:rPr lang="en-US" sz="1100" b="1" dirty="0">
                <a:solidFill>
                  <a:srgbClr val="0E0E0E"/>
                </a:solidFill>
                <a:latin typeface="DM Sans" pitchFamily="34" charset="0"/>
                <a:ea typeface="DM Sans" pitchFamily="34" charset="-122"/>
                <a:cs typeface="DM Sans" pitchFamily="34" charset="-120"/>
              </a:rPr>
              <a:t>Results interpretation</a:t>
            </a:r>
            <a:endParaRPr lang="en-US" sz="1050" dirty="0"/>
          </a:p>
        </p:txBody>
      </p:sp>
      <p:sp>
        <p:nvSpPr>
          <p:cNvPr id="8" name="Text 4"/>
          <p:cNvSpPr/>
          <p:nvPr/>
        </p:nvSpPr>
        <p:spPr>
          <a:xfrm>
            <a:off x="476347" y="2918488"/>
            <a:ext cx="2743200" cy="800100"/>
          </a:xfrm>
          <a:prstGeom prst="rect">
            <a:avLst/>
          </a:prstGeom>
          <a:noFill/>
          <a:ln/>
        </p:spPr>
        <p:txBody>
          <a:bodyPr wrap="square" lIns="0" tIns="0" rIns="0" bIns="0" rtlCol="0" anchor="t"/>
          <a:lstStyle/>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Non-Linear Patterns:</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High Feature Correlation:</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Multicollinearity Mitigation:</a:t>
            </a:r>
            <a:endParaRPr lang="en-US" sz="1050" dirty="0"/>
          </a:p>
          <a:p>
            <a:pPr marL="190500" indent="-190500" algn="l">
              <a:lnSpc>
                <a:spcPts val="1575"/>
              </a:lnSpc>
              <a:buSzPct val="100000"/>
              <a:buChar char="•"/>
            </a:pPr>
            <a:r>
              <a:rPr lang="en-US" sz="1100" b="0" dirty="0">
                <a:solidFill>
                  <a:srgbClr val="0E0E0E"/>
                </a:solidFill>
                <a:latin typeface="DM Sans" pitchFamily="34" charset="0"/>
                <a:ea typeface="DM Sans" pitchFamily="34" charset="-122"/>
                <a:cs typeface="DM Sans" pitchFamily="34" charset="-120"/>
              </a:rPr>
              <a:t>Robust Against Outliers:</a:t>
            </a:r>
            <a:endParaRPr lang="en-US" sz="1050" dirty="0"/>
          </a:p>
        </p:txBody>
      </p:sp>
      <p:pic>
        <p:nvPicPr>
          <p:cNvPr id="2" name="Picture 1">
            <a:extLst>
              <a:ext uri="{FF2B5EF4-FFF2-40B4-BE49-F238E27FC236}">
                <a16:creationId xmlns:a16="http://schemas.microsoft.com/office/drawing/2014/main" id="{3D2052EB-2713-BF81-B99B-E7306BF72915}"/>
              </a:ext>
            </a:extLst>
          </p:cNvPr>
          <p:cNvPicPr>
            <a:picLocks noChangeAspect="1"/>
          </p:cNvPicPr>
          <p:nvPr/>
        </p:nvPicPr>
        <p:blipFill>
          <a:blip r:embed="rId3"/>
          <a:stretch>
            <a:fillRect/>
          </a:stretch>
        </p:blipFill>
        <p:spPr>
          <a:xfrm>
            <a:off x="3314160" y="1417971"/>
            <a:ext cx="5353493" cy="24405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576</Words>
  <Application>Microsoft Macintosh PowerPoint</Application>
  <PresentationFormat>On-screen Show (16:9)</PresentationFormat>
  <Paragraphs>82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Fraunces</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EV Charging in Apartment Buildings</dc:title>
  <dc:subject>PptxGenJS Presentation</dc:subject>
  <dc:creator>Pitch Software GmbH</dc:creator>
  <cp:lastModifiedBy>Aida Zhilkibayeva</cp:lastModifiedBy>
  <cp:revision>2</cp:revision>
  <dcterms:created xsi:type="dcterms:W3CDTF">2024-02-05T14:11:31Z</dcterms:created>
  <dcterms:modified xsi:type="dcterms:W3CDTF">2024-02-05T14:38:22Z</dcterms:modified>
</cp:coreProperties>
</file>